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4" r:id="rId3"/>
  </p:sldMasterIdLst>
  <p:notesMasterIdLst>
    <p:notesMasterId r:id="rId79"/>
  </p:notesMasterIdLst>
  <p:handoutMasterIdLst>
    <p:handoutMasterId r:id="rId80"/>
  </p:handoutMasterIdLst>
  <p:sldIdLst>
    <p:sldId id="256" r:id="rId4"/>
    <p:sldId id="714" r:id="rId5"/>
    <p:sldId id="464" r:id="rId6"/>
    <p:sldId id="424" r:id="rId7"/>
    <p:sldId id="432" r:id="rId8"/>
    <p:sldId id="656" r:id="rId9"/>
    <p:sldId id="636" r:id="rId10"/>
    <p:sldId id="710" r:id="rId11"/>
    <p:sldId id="634" r:id="rId12"/>
    <p:sldId id="387" r:id="rId13"/>
    <p:sldId id="668" r:id="rId14"/>
    <p:sldId id="427" r:id="rId15"/>
    <p:sldId id="426" r:id="rId16"/>
    <p:sldId id="713" r:id="rId17"/>
    <p:sldId id="418" r:id="rId18"/>
    <p:sldId id="664" r:id="rId19"/>
    <p:sldId id="665" r:id="rId20"/>
    <p:sldId id="666" r:id="rId21"/>
    <p:sldId id="667" r:id="rId22"/>
    <p:sldId id="660" r:id="rId23"/>
    <p:sldId id="391" r:id="rId24"/>
    <p:sldId id="687" r:id="rId25"/>
    <p:sldId id="702" r:id="rId26"/>
    <p:sldId id="606" r:id="rId27"/>
    <p:sldId id="697" r:id="rId28"/>
    <p:sldId id="602" r:id="rId29"/>
    <p:sldId id="648" r:id="rId30"/>
    <p:sldId id="374" r:id="rId31"/>
    <p:sldId id="703" r:id="rId32"/>
    <p:sldId id="716" r:id="rId33"/>
    <p:sldId id="689" r:id="rId34"/>
    <p:sldId id="477" r:id="rId35"/>
    <p:sldId id="478" r:id="rId36"/>
    <p:sldId id="585" r:id="rId37"/>
    <p:sldId id="587" r:id="rId38"/>
    <p:sldId id="488" r:id="rId39"/>
    <p:sldId id="489" r:id="rId40"/>
    <p:sldId id="490" r:id="rId41"/>
    <p:sldId id="698" r:id="rId42"/>
    <p:sldId id="699" r:id="rId43"/>
    <p:sldId id="491" r:id="rId44"/>
    <p:sldId id="492" r:id="rId45"/>
    <p:sldId id="494" r:id="rId46"/>
    <p:sldId id="700" r:id="rId47"/>
    <p:sldId id="701" r:id="rId48"/>
    <p:sldId id="679" r:id="rId49"/>
    <p:sldId id="691" r:id="rId50"/>
    <p:sldId id="694" r:id="rId51"/>
    <p:sldId id="686" r:id="rId52"/>
    <p:sldId id="641" r:id="rId53"/>
    <p:sldId id="289" r:id="rId54"/>
    <p:sldId id="290" r:id="rId55"/>
    <p:sldId id="704" r:id="rId56"/>
    <p:sldId id="677" r:id="rId57"/>
    <p:sldId id="605" r:id="rId58"/>
    <p:sldId id="676" r:id="rId59"/>
    <p:sldId id="659" r:id="rId60"/>
    <p:sldId id="532" r:id="rId61"/>
    <p:sldId id="608" r:id="rId62"/>
    <p:sldId id="428" r:id="rId63"/>
    <p:sldId id="715" r:id="rId64"/>
    <p:sldId id="582" r:id="rId65"/>
    <p:sldId id="583" r:id="rId66"/>
    <p:sldId id="584" r:id="rId67"/>
    <p:sldId id="591" r:id="rId68"/>
    <p:sldId id="592" r:id="rId69"/>
    <p:sldId id="597" r:id="rId70"/>
    <p:sldId id="707" r:id="rId71"/>
    <p:sldId id="649" r:id="rId72"/>
    <p:sldId id="551" r:id="rId73"/>
    <p:sldId id="610" r:id="rId74"/>
    <p:sldId id="571" r:id="rId75"/>
    <p:sldId id="646" r:id="rId76"/>
    <p:sldId id="572" r:id="rId77"/>
    <p:sldId id="67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39" autoAdjust="0"/>
    <p:restoredTop sz="86405" autoAdjust="0"/>
  </p:normalViewPr>
  <p:slideViewPr>
    <p:cSldViewPr snapToGrid="0">
      <p:cViewPr varScale="1">
        <p:scale>
          <a:sx n="61" d="100"/>
          <a:sy n="61" d="100"/>
        </p:scale>
        <p:origin x="82" y="274"/>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5568"/>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5/12/2025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5/12/2025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12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44</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46</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49</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56</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57</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58</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12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59</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65</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69</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70</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75</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6599845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252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2231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947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913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1278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69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4643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85562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275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94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221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96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36079287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
        <p:nvSpPr>
          <p:cNvPr id="10" name="TextBox 9">
            <a:extLst>
              <a:ext uri="{FF2B5EF4-FFF2-40B4-BE49-F238E27FC236}">
                <a16:creationId xmlns:a16="http://schemas.microsoft.com/office/drawing/2014/main" id="{B352B41C-E8C2-B90D-C627-F2C968DF6924}"/>
              </a:ext>
            </a:extLst>
          </p:cNvPr>
          <p:cNvSpPr txBox="1"/>
          <p:nvPr/>
        </p:nvSpPr>
        <p:spPr>
          <a:xfrm>
            <a:off x="135288" y="5463632"/>
            <a:ext cx="3158194" cy="1200329"/>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p>
            <a:r>
              <a:rPr lang="en-GB" b="0" i="0" dirty="0">
                <a:solidFill>
                  <a:srgbClr val="222222"/>
                </a:solidFill>
                <a:effectLst/>
                <a:latin typeface="Arial" panose="020B0604020202020204" pitchFamily="34" charset="0"/>
              </a:rPr>
              <a:t>SI identifies a set</a:t>
            </a:r>
            <a:r>
              <a:rPr lang="en-GB" dirty="0">
                <a:solidFill>
                  <a:srgbClr val="222222"/>
                </a:solidFill>
                <a:latin typeface="Arial" panose="020B0604020202020204" pitchFamily="34" charset="0"/>
              </a:rPr>
              <a:t>;</a:t>
            </a:r>
            <a:r>
              <a:rPr lang="en-GB" b="0" i="0" dirty="0">
                <a:solidFill>
                  <a:srgbClr val="222222"/>
                </a:solidFill>
                <a:effectLst/>
                <a:latin typeface="Arial" panose="020B0604020202020204" pitchFamily="34" charset="0"/>
              </a:rPr>
              <a:t> Tag identifies the block within the set; Offset identifies the byte within the block (if cache hit).</a:t>
            </a:r>
            <a:endParaRPr lang="en-SE" dirty="0"/>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8DCC-5BB5-AEA7-5CBA-7514C6DCA36E}"/>
              </a:ext>
            </a:extLst>
          </p:cNvPr>
          <p:cNvSpPr>
            <a:spLocks noGrp="1"/>
          </p:cNvSpPr>
          <p:nvPr>
            <p:ph type="title"/>
          </p:nvPr>
        </p:nvSpPr>
        <p:spPr/>
        <p:txBody>
          <a:bodyPr/>
          <a:lstStyle/>
          <a:p>
            <a:r>
              <a:rPr lang="en-GB" dirty="0"/>
              <a:t>Associativity and Performance</a:t>
            </a:r>
            <a:endParaRPr lang="en-SE" dirty="0"/>
          </a:p>
        </p:txBody>
      </p:sp>
      <p:sp>
        <p:nvSpPr>
          <p:cNvPr id="3" name="Content Placeholder 2">
            <a:extLst>
              <a:ext uri="{FF2B5EF4-FFF2-40B4-BE49-F238E27FC236}">
                <a16:creationId xmlns:a16="http://schemas.microsoft.com/office/drawing/2014/main" id="{6472CD57-0DCB-08AF-A7CC-2A868ED51D24}"/>
              </a:ext>
            </a:extLst>
          </p:cNvPr>
          <p:cNvSpPr>
            <a:spLocks noGrp="1"/>
          </p:cNvSpPr>
          <p:nvPr>
            <p:ph idx="1"/>
          </p:nvPr>
        </p:nvSpPr>
        <p:spPr/>
        <p:txBody>
          <a:bodyPr/>
          <a:lstStyle/>
          <a:p>
            <a:r>
              <a:rPr lang="en-GB" sz="3200" dirty="0"/>
              <a:t>Increasing associativity:</a:t>
            </a:r>
          </a:p>
          <a:p>
            <a:pPr lvl="1"/>
            <a:r>
              <a:rPr lang="en-GB" sz="2400" dirty="0">
                <a:solidFill>
                  <a:srgbClr val="FF0000"/>
                </a:solidFill>
              </a:rPr>
              <a:t>increases</a:t>
            </a:r>
            <a:r>
              <a:rPr lang="en-GB" sz="2400" dirty="0"/>
              <a:t> hit time because there are </a:t>
            </a:r>
            <a:r>
              <a:rPr lang="en-GB" sz="2400">
                <a:solidFill>
                  <a:srgbClr val="FF0000"/>
                </a:solidFill>
              </a:rPr>
              <a:t>more</a:t>
            </a:r>
            <a:r>
              <a:rPr lang="en-GB" sz="2400"/>
              <a:t> cache blocks </a:t>
            </a:r>
            <a:r>
              <a:rPr lang="en-GB" sz="2400" dirty="0"/>
              <a:t>per set (books per partition) to compare the tags with to find a match</a:t>
            </a:r>
          </a:p>
          <a:p>
            <a:pPr lvl="1"/>
            <a:r>
              <a:rPr lang="en-GB" sz="2400" dirty="0">
                <a:solidFill>
                  <a:srgbClr val="FF0000"/>
                </a:solidFill>
              </a:rPr>
              <a:t>reduces</a:t>
            </a:r>
            <a:r>
              <a:rPr lang="en-GB" sz="2400" dirty="0"/>
              <a:t> miss rate by </a:t>
            </a:r>
            <a:r>
              <a:rPr lang="en-GB" sz="2400" dirty="0">
                <a:solidFill>
                  <a:srgbClr val="FF0000"/>
                </a:solidFill>
              </a:rPr>
              <a:t>reducing</a:t>
            </a:r>
            <a:r>
              <a:rPr lang="en-GB" sz="2400" dirty="0"/>
              <a:t> conflict misses, since block placement within each set (book placement within each partition) becomes </a:t>
            </a:r>
            <a:r>
              <a:rPr lang="en-GB" sz="2400" dirty="0">
                <a:solidFill>
                  <a:srgbClr val="FF0000"/>
                </a:solidFill>
              </a:rPr>
              <a:t>more</a:t>
            </a:r>
            <a:r>
              <a:rPr lang="en-GB" sz="2400" dirty="0"/>
              <a:t> flexible</a:t>
            </a:r>
          </a:p>
          <a:p>
            <a:r>
              <a:rPr lang="en-GB" sz="3200" dirty="0"/>
              <a:t>Decreasing associativity</a:t>
            </a:r>
          </a:p>
          <a:p>
            <a:pPr lvl="1"/>
            <a:r>
              <a:rPr lang="en-GB" sz="2400" dirty="0">
                <a:solidFill>
                  <a:srgbClr val="FF0000"/>
                </a:solidFill>
              </a:rPr>
              <a:t>reduces</a:t>
            </a:r>
            <a:r>
              <a:rPr lang="en-GB" sz="2400" dirty="0"/>
              <a:t> hit time because there are </a:t>
            </a:r>
            <a:r>
              <a:rPr lang="en-GB" sz="2400" dirty="0">
                <a:solidFill>
                  <a:srgbClr val="FF0000"/>
                </a:solidFill>
              </a:rPr>
              <a:t>fewer</a:t>
            </a:r>
            <a:r>
              <a:rPr lang="en-GB" sz="2400" dirty="0"/>
              <a:t> blocks per set (books per partition) to compare the tags with to find a match</a:t>
            </a:r>
          </a:p>
          <a:p>
            <a:pPr lvl="1"/>
            <a:r>
              <a:rPr lang="en-GB" sz="2400" dirty="0">
                <a:solidFill>
                  <a:srgbClr val="FF0000"/>
                </a:solidFill>
              </a:rPr>
              <a:t>increases</a:t>
            </a:r>
            <a:r>
              <a:rPr lang="en-GB" sz="2400" dirty="0"/>
              <a:t> miss rate by </a:t>
            </a:r>
            <a:r>
              <a:rPr lang="en-GB" sz="2400" dirty="0">
                <a:solidFill>
                  <a:srgbClr val="FF0000"/>
                </a:solidFill>
              </a:rPr>
              <a:t>increasing</a:t>
            </a:r>
            <a:r>
              <a:rPr lang="en-GB" sz="2400" dirty="0"/>
              <a:t> conflict misses, since block placement within each set (book placement within each partition) becomes </a:t>
            </a:r>
            <a:r>
              <a:rPr lang="en-GB" sz="2400" dirty="0">
                <a:solidFill>
                  <a:srgbClr val="FF0000"/>
                </a:solidFill>
              </a:rPr>
              <a:t>less</a:t>
            </a:r>
            <a:r>
              <a:rPr lang="en-GB" sz="2400" dirty="0"/>
              <a:t> flexible (may cause Ping-Pong effect)</a:t>
            </a:r>
            <a:endParaRPr lang="en-SE" sz="2400" dirty="0"/>
          </a:p>
        </p:txBody>
      </p:sp>
      <p:sp>
        <p:nvSpPr>
          <p:cNvPr id="4" name="Slide Number Placeholder 3">
            <a:extLst>
              <a:ext uri="{FF2B5EF4-FFF2-40B4-BE49-F238E27FC236}">
                <a16:creationId xmlns:a16="http://schemas.microsoft.com/office/drawing/2014/main" id="{90971F6B-1E93-ACF3-0EF8-B2D583965FBD}"/>
              </a:ext>
            </a:extLst>
          </p:cNvPr>
          <p:cNvSpPr>
            <a:spLocks noGrp="1"/>
          </p:cNvSpPr>
          <p:nvPr>
            <p:ph type="sldNum" sz="quarter" idx="4"/>
          </p:nvPr>
        </p:nvSpPr>
        <p:spPr/>
        <p:txBody>
          <a:body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81315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38</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38</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5/12/2025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50</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52</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DM cache;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16B</a:t>
            </a:r>
          </a:p>
          <a:p>
            <a:r>
              <a:rPr lang="en-US" sz="2400" dirty="0"/>
              <a:t>Memory size: 2^4 (2-bit tag +2-bit SI) = 16 blocks = 64 Bytes</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59</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60</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61</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62</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63</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5029200" y="5211764"/>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spTree>
    <p:extLst>
      <p:ext uri="{BB962C8B-B14F-4D97-AF65-F5344CB8AC3E}">
        <p14:creationId xmlns:p14="http://schemas.microsoft.com/office/powerpoint/2010/main" val="4035330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4706417"/>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latin typeface="Calibri"/>
                <a:cs typeface="Calibri"/>
              </a:rPr>
              <a:t>reduces capacity and conflict misses  </a:t>
            </a:r>
          </a:p>
          <a:p>
            <a:pPr marL="403225" lvl="1" indent="-231775">
              <a:spcBef>
                <a:spcPct val="0"/>
              </a:spcBef>
              <a:buFontTx/>
              <a:buChar char="-"/>
            </a:pPr>
            <a:r>
              <a:rPr lang="en-US" dirty="0">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latin typeface="Calibri"/>
                <a:cs typeface="Calibri"/>
              </a:rPr>
              <a:t>reduces conflict misses, and the overall miss rate</a:t>
            </a:r>
          </a:p>
          <a:p>
            <a:pPr marL="403225" lvl="1" indent="-231775">
              <a:spcBef>
                <a:spcPct val="0"/>
              </a:spcBef>
              <a:buFontTx/>
              <a:buChar char="-"/>
            </a:pPr>
            <a:r>
              <a:rPr lang="en-US" dirty="0">
                <a:latin typeface="Calibri"/>
                <a:cs typeface="Calibri"/>
              </a:rPr>
              <a:t>increases hit time</a:t>
            </a:r>
            <a:br>
              <a:rPr lang="en-US" dirty="0">
                <a:latin typeface="Calibri"/>
                <a:cs typeface="Calibri"/>
              </a:rPr>
            </a:br>
            <a:endParaRPr lang="en-US" dirty="0">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latin typeface="Calibri"/>
                <a:cs typeface="Calibri"/>
              </a:rPr>
              <a:t>reduces compulsory misses</a:t>
            </a:r>
          </a:p>
          <a:p>
            <a:pPr marL="403225" lvl="1" indent="-231775">
              <a:spcBef>
                <a:spcPct val="0"/>
              </a:spcBef>
              <a:buFontTx/>
              <a:buChar char="-"/>
            </a:pPr>
            <a:r>
              <a:rPr lang="en-US" dirty="0">
                <a:latin typeface="Calibri"/>
                <a:cs typeface="Calibri"/>
              </a:rPr>
              <a:t>increases conflict misses and </a:t>
            </a:r>
            <a:r>
              <a:rPr lang="en-US">
                <a:latin typeface="Calibri"/>
                <a:cs typeface="Calibri"/>
              </a:rPr>
              <a:t>miss penalty</a:t>
            </a: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177448"/>
            <a:ext cx="11144250" cy="5565364"/>
          </a:xfrm>
        </p:spPr>
        <p:txBody>
          <a:bodyPr>
            <a:normAutofit fontScale="70000" lnSpcReduction="2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9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 e.g., with 2-level cache hierarchy:</a:t>
            </a:r>
          </a:p>
          <a:p>
            <a:pPr marL="742950" lvl="2" indent="-342900"/>
            <a:r>
              <a:rPr lang="en-US" sz="2900" dirty="0">
                <a:solidFill>
                  <a:srgbClr val="000000"/>
                </a:solidFill>
              </a:rPr>
              <a:t>Global Miss rate = L2 Misses / Total Accesses</a:t>
            </a:r>
          </a:p>
          <a:p>
            <a:pPr marL="742950" lvl="2" indent="-342900"/>
            <a:r>
              <a:rPr lang="en-US" sz="2900" dirty="0">
                <a:solidFill>
                  <a:srgbClr val="000000"/>
                </a:solidFill>
              </a:rPr>
              <a:t>= (L2 Misses / L1 Misses) × (L1 Misses / Total Accesses)</a:t>
            </a:r>
          </a:p>
          <a:p>
            <a:pPr marL="742950" lvl="2" indent="-342900"/>
            <a:r>
              <a:rPr lang="en-US" sz="2900" dirty="0">
                <a:solidFill>
                  <a:srgbClr val="000000"/>
                </a:solidFill>
              </a:rPr>
              <a:t>= L2 Local Miss Rate × L1 Local Miss Rate</a:t>
            </a:r>
          </a:p>
          <a:p>
            <a:pPr marL="342900" lvl="1" indent="-342900">
              <a:buFont typeface="Arial"/>
              <a:buChar char="•"/>
            </a:pPr>
            <a:r>
              <a:rPr lang="en-US" sz="3200" dirty="0"/>
              <a:t>With L1 cache only:</a:t>
            </a:r>
          </a:p>
          <a:p>
            <a:pPr marL="742950" lvl="2" indent="-342900"/>
            <a:r>
              <a:rPr lang="en-US" sz="2800" dirty="0">
                <a:solidFill>
                  <a:srgbClr val="000000"/>
                </a:solidFill>
              </a:rPr>
              <a:t>AMAT = Hit </a:t>
            </a:r>
            <a:r>
              <a:rPr lang="en-US" altLang="zh-CN" sz="2800" dirty="0">
                <a:solidFill>
                  <a:srgbClr val="000000"/>
                </a:solidFill>
              </a:rPr>
              <a:t>Time</a:t>
            </a:r>
            <a:r>
              <a:rPr lang="en-US" sz="2800" dirty="0">
                <a:solidFill>
                  <a:srgbClr val="000000"/>
                </a:solidFill>
              </a:rPr>
              <a:t> +  Miss rate × Miss penalty</a:t>
            </a:r>
            <a:endParaRPr lang="en-US" sz="2800" dirty="0"/>
          </a:p>
          <a:p>
            <a:pPr marL="342900" lvl="1" indent="-342900">
              <a:buFont typeface="Arial"/>
              <a:buChar char="•"/>
            </a:pPr>
            <a:r>
              <a:rPr lang="en-US" sz="3200" dirty="0"/>
              <a:t>With 2-level cache hierarchy (L1+L2):</a:t>
            </a:r>
          </a:p>
          <a:p>
            <a:pPr marL="742950" lvl="2" indent="-342900"/>
            <a:r>
              <a:rPr lang="en-US" sz="2800" dirty="0"/>
              <a:t>L1 Miss Penalty = L2 AMAT; L2 Miss </a:t>
            </a:r>
            <a:r>
              <a:rPr lang="en-US" altLang="zh-CN" sz="2800" dirty="0"/>
              <a:t>P</a:t>
            </a:r>
            <a:r>
              <a:rPr lang="en-US" sz="2800" dirty="0"/>
              <a:t>enalty = Memory access time</a:t>
            </a:r>
          </a:p>
          <a:p>
            <a:pPr marL="742950" lvl="2" indent="-342900"/>
            <a:r>
              <a:rPr lang="en-US" sz="2800" dirty="0"/>
              <a:t>AMAT = L1 Hit Time + L1 </a:t>
            </a:r>
            <a:r>
              <a:rPr lang="en-US" altLang="zh-CN" sz="2800" dirty="0"/>
              <a:t>L</a:t>
            </a:r>
            <a:r>
              <a:rPr lang="en-US" sz="2800" dirty="0"/>
              <a:t>ocal Miss rate × </a:t>
            </a:r>
            <a:br>
              <a:rPr lang="en-US" sz="2800" dirty="0"/>
            </a:br>
            <a:r>
              <a:rPr lang="en-US" sz="2800" dirty="0"/>
              <a:t>(L2 </a:t>
            </a:r>
            <a:r>
              <a:rPr lang="en-US" altLang="zh-CN" sz="2800" dirty="0"/>
              <a:t>H</a:t>
            </a:r>
            <a:r>
              <a:rPr lang="en-US" sz="2800" dirty="0"/>
              <a:t>it Time + L2 Local Miss rate × L2 Miss penalty)</a:t>
            </a:r>
          </a:p>
          <a:p>
            <a:pPr>
              <a:buClr>
                <a:schemeClr val="tx1"/>
              </a:buClr>
            </a:pPr>
            <a:r>
              <a:rPr lang="en-US" dirty="0"/>
              <a:t>With 3-level cache hierarchy (L1+L2+L3):</a:t>
            </a:r>
          </a:p>
          <a:p>
            <a:pPr marL="742950" lvl="2" indent="-342900"/>
            <a:r>
              <a:rPr lang="en-US" sz="2900" dirty="0"/>
              <a:t>L1 Miss Penalty = L2 AMAT; L2 Miss Penalty = L3 AMAT; L3 Miss </a:t>
            </a:r>
            <a:r>
              <a:rPr lang="en-US" altLang="zh-CN" sz="2900" dirty="0"/>
              <a:t>P</a:t>
            </a:r>
            <a:r>
              <a:rPr lang="en-US" sz="2900" dirty="0"/>
              <a:t>enalty = Memory access time</a:t>
            </a:r>
          </a:p>
          <a:p>
            <a:pPr marL="742950" lvl="2" indent="-342900"/>
            <a:r>
              <a:rPr lang="en-US" sz="2900" dirty="0"/>
              <a:t>AMAT = L1 Hit Time + L1 </a:t>
            </a:r>
            <a:r>
              <a:rPr lang="en-US" altLang="zh-CN" sz="2900" dirty="0"/>
              <a:t>L</a:t>
            </a:r>
            <a:r>
              <a:rPr lang="en-US" sz="2900" dirty="0"/>
              <a:t>ocal Miss rate × </a:t>
            </a:r>
            <a:br>
              <a:rPr lang="en-US" sz="2900" dirty="0"/>
            </a:br>
            <a:r>
              <a:rPr lang="en-US" sz="2900" dirty="0"/>
              <a:t>(L2 </a:t>
            </a:r>
            <a:r>
              <a:rPr lang="en-US" altLang="zh-CN" sz="2900" dirty="0"/>
              <a:t>H</a:t>
            </a:r>
            <a:r>
              <a:rPr lang="en-US" sz="2900" dirty="0"/>
              <a:t>it Time + L2 Local Miss rate × (L3 </a:t>
            </a:r>
            <a:r>
              <a:rPr lang="en-US" altLang="zh-CN" sz="2900" dirty="0"/>
              <a:t>H</a:t>
            </a:r>
            <a:r>
              <a:rPr lang="en-US" sz="2900" dirty="0"/>
              <a:t>it Time + L3 Local Miss rate × L3 Miss penalty))</a:t>
            </a:r>
          </a:p>
          <a:p>
            <a:pPr marL="742950" lvl="2" indent="-342900"/>
            <a:endParaRPr lang="en-US" dirty="0"/>
          </a:p>
          <a:p>
            <a:pPr marL="342900" lvl="1" indent="-342900">
              <a:buFont typeface="Arial"/>
              <a:buChar char="•"/>
            </a:pPr>
            <a:endParaRPr lang="en-US" dirty="0"/>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dirty="0"/>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a:t>
            </a:r>
            <a:r>
              <a:rPr lang="en-US"/>
              <a:t>5 cycles, </a:t>
            </a:r>
            <a:r>
              <a:rPr lang="en-US" dirty="0"/>
              <a:t>L2 Miss Rate: </a:t>
            </a:r>
            <a:r>
              <a:rPr lang="en-US"/>
              <a:t>5%</a:t>
            </a:r>
            <a:endParaRPr lang="en-US" dirty="0"/>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75</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20990</TotalTime>
  <Words>12210</Words>
  <Application>Microsoft Office PowerPoint</Application>
  <PresentationFormat>Widescreen</PresentationFormat>
  <Paragraphs>2352</Paragraphs>
  <Slides>75</Slides>
  <Notes>49</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75</vt:i4>
      </vt:variant>
    </vt:vector>
  </HeadingPairs>
  <TitlesOfParts>
    <vt:vector size="96"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Office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Associativity and Performance</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661</cp:revision>
  <cp:lastPrinted>2013-10-02T04:31:49Z</cp:lastPrinted>
  <dcterms:created xsi:type="dcterms:W3CDTF">2012-02-15T14:17:37Z</dcterms:created>
  <dcterms:modified xsi:type="dcterms:W3CDTF">2025-05-13T03:13:51Z</dcterms:modified>
</cp:coreProperties>
</file>